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92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7A1BE2-2AC7-4FDB-9DB7-5F149B0F51A4}" v="16" dt="2024-12-25T14:44:02.5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ta harsha" userId="6df0121b-b661-41f3-89db-72eb50bf3766" providerId="ADAL" clId="{517A1BE2-2AC7-4FDB-9DB7-5F149B0F51A4}"/>
    <pc:docChg chg="modSld">
      <pc:chgData name="kota harsha" userId="6df0121b-b661-41f3-89db-72eb50bf3766" providerId="ADAL" clId="{517A1BE2-2AC7-4FDB-9DB7-5F149B0F51A4}" dt="2024-12-25T14:39:14.845" v="8"/>
      <pc:docMkLst>
        <pc:docMk/>
      </pc:docMkLst>
      <pc:sldChg chg="addSp modSp mod modAnim">
        <pc:chgData name="kota harsha" userId="6df0121b-b661-41f3-89db-72eb50bf3766" providerId="ADAL" clId="{517A1BE2-2AC7-4FDB-9DB7-5F149B0F51A4}" dt="2024-12-25T14:39:14.845" v="8"/>
        <pc:sldMkLst>
          <pc:docMk/>
          <pc:sldMk cId="3054148776" sldId="264"/>
        </pc:sldMkLst>
        <pc:picChg chg="add mod">
          <ac:chgData name="kota harsha" userId="6df0121b-b661-41f3-89db-72eb50bf3766" providerId="ADAL" clId="{517A1BE2-2AC7-4FDB-9DB7-5F149B0F51A4}" dt="2024-12-25T14:37:45.838" v="4" actId="14100"/>
          <ac:picMkLst>
            <pc:docMk/>
            <pc:sldMk cId="3054148776" sldId="264"/>
            <ac:picMk id="2" creationId="{AD37F892-6D40-9D60-9BD2-522C6CBD5654}"/>
          </ac:picMkLst>
        </pc:picChg>
        <pc:picChg chg="add mod">
          <ac:chgData name="kota harsha" userId="6df0121b-b661-41f3-89db-72eb50bf3766" providerId="ADAL" clId="{517A1BE2-2AC7-4FDB-9DB7-5F149B0F51A4}" dt="2024-12-25T14:38:13.831" v="7" actId="14100"/>
          <ac:picMkLst>
            <pc:docMk/>
            <pc:sldMk cId="3054148776" sldId="264"/>
            <ac:picMk id="3" creationId="{B0D2FBB4-C990-E4CA-8D46-0E092EAC006B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EE2DA-C4A6-70ED-21D1-2DCB86CD3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DCC886-8DCB-AB5F-B784-96BD32830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297AA-0E3C-3CD6-A618-5EF9116D2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0E930-AD8B-7AE7-14C7-4EEE0CFDD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90AEA-A1B2-B43B-DC03-7A5D4A2F5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6368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1E79E-667B-1F97-7883-3140C9BD5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B02CD0-E3F0-91BA-54AF-0477FBD8CA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83C03-1E19-8A4F-B657-8A5DCC084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6F591-B5B4-8EFE-CCD9-FC03ED98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F2BCE-9027-CD4E-96BB-16E7EEEBC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784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21F8D6-4FAC-A578-4D12-430D145A27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699F29-9B6E-7B8C-2D04-55A4574471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EA3A7-A19F-1ED9-43B6-3A915A18C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8A2D9-0559-EA78-1485-177E1751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5B377-A415-D312-DD73-CE433C5D7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201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549F0-0CE2-9AD8-1A32-7F8BA52D1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53327-060D-85F8-5D4A-3C8F481D8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0FA38-2C6D-1EE2-C2FF-8FDBD72CE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BF1E9-6325-69EE-9941-6D1DF28F7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49D82-8DF8-340F-D453-A41BDD580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387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EFAFA-D5A2-95F8-0104-227BC5ACE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F349E-CFF0-35E6-02A9-B347E2A45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BBB01-1D15-A53E-F249-587EB3A33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7DB4E-7834-DF98-0B22-EBD62FF85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3B3CF-0517-40C7-0496-E1150ED0F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663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3C696-CD56-332D-5E73-DEE564B60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44F18-CC6C-DD95-8842-10815A0EAC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956A2C-26C3-9FC1-2DDF-3DCCE278FE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E3998F-5EE1-FA01-BB14-4C2E5DE3B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513F0-4C56-AC4E-A788-E1D21F306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E3AB6-862B-B234-6F96-F124BEEDB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2757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D460B-B102-74C2-C764-1E9D78059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5620CE-6708-3E68-E89F-5E10B86C1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666044-291F-A623-0A9F-1BEB9CC82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ACBB57-F431-8C91-8372-82E98A24D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6F52AB-8C2F-B805-90B6-EFA9214206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850BA9-A6D6-3D71-C60A-279AFC0CC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20AF9C-809B-AB44-249D-7C618AC5B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26534F-6C5C-1956-E0C7-2B7608B69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426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F5B4-7451-2CE3-5DEF-B8FCA1BEC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8CC6B0-12C6-C806-FEB7-AC9BAACB1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F22A84-44D7-1018-32AA-8C611C7AA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7D1D03-4B19-E303-AF9E-AB4987035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913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202612-3D19-B4F4-8559-3E4BE930B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1E966B-789E-E53F-10DD-647163D3B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1D5394-D96D-0925-6215-D15BFEEA6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985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5A4D9-D227-FAB9-5580-5A007301E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CABA6-AF3B-6396-BE73-3E268C80CC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3F795-BB99-5D6F-C9AD-B0A360DD8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F1EB25-F98E-B030-A4F7-ECDC0608C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047BC6-4FFA-92B6-B6AC-1B481DEF3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72CBA-F6FF-F935-3804-04575A05E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0609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EAEDC-15A0-181B-2A5A-FDFE150A4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BCCD64-28B4-3FD0-7D4F-24B0E2FC50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497F2C-865E-CBD5-DEE9-0F78887D0C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38FE54-5408-24F3-77D9-9A102D07B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E5C40C-0338-9BC1-6272-19E914176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B5CF5C-42FE-B071-61FD-D3746A4F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4702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DC64C1-ABC3-1D5C-E610-66D80FB8E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1AF81B-FA9C-E384-E543-98A06E7A9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99B66-7F58-FF65-005C-68C3FCF7E8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7DA6F-B1A4-4038-B2ED-110B69EECD5E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955E0-5FA8-7A50-5980-7F6134CA8E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D02BB5-EE04-B1BD-1F6B-F1E62F04CC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FD717-5092-4518-9D7D-E2FB100BB2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366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2.mp4"/><Relationship Id="rId7" Type="http://schemas.openxmlformats.org/officeDocument/2006/relationships/image" Target="../media/image10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2.jpeg"/><Relationship Id="rId10" Type="http://schemas.openxmlformats.org/officeDocument/2006/relationships/image" Target="../media/image13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2A264C8-987B-51CC-685E-819094827BC6}"/>
              </a:ext>
            </a:extLst>
          </p:cNvPr>
          <p:cNvSpPr txBox="1"/>
          <p:nvPr/>
        </p:nvSpPr>
        <p:spPr>
          <a:xfrm>
            <a:off x="511403" y="878314"/>
            <a:ext cx="76710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u="none" strike="noStrike" cap="all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Object Recognition System</a:t>
            </a:r>
            <a:r>
              <a:rPr lang="en-US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  <a:br>
              <a:rPr lang="en-US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</a:br>
            <a:r>
              <a:rPr lang="en-US" sz="2000" b="0" i="0" u="none" strike="noStrike" cap="all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Image, Video, and Webcam Detection</a:t>
            </a:r>
            <a:endParaRPr lang="en-IN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8060A6-DA8A-17AB-0B40-3AB45BD355E9}"/>
              </a:ext>
            </a:extLst>
          </p:cNvPr>
          <p:cNvSpPr txBox="1"/>
          <p:nvPr/>
        </p:nvSpPr>
        <p:spPr>
          <a:xfrm>
            <a:off x="2161092" y="2336393"/>
            <a:ext cx="2269506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cs typeface="Times New Roman" panose="02020603050405020304" pitchFamily="18" charset="0"/>
              </a:rPr>
              <a:t>Presented By:</a:t>
            </a:r>
          </a:p>
          <a:p>
            <a:pPr algn="ctr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2400" b="1" dirty="0">
                <a:cs typeface="Times New Roman" panose="02020603050405020304" pitchFamily="18" charset="0"/>
              </a:rPr>
              <a:t>Vrushali Chaube</a:t>
            </a:r>
          </a:p>
          <a:p>
            <a:pPr algn="ctr"/>
            <a:r>
              <a:rPr lang="en-IN" sz="2400" b="1" dirty="0">
                <a:cs typeface="Times New Roman" panose="02020603050405020304" pitchFamily="18" charset="0"/>
              </a:rPr>
              <a:t>Swathi </a:t>
            </a:r>
            <a:r>
              <a:rPr lang="en-IN" sz="2400" b="1" dirty="0" err="1">
                <a:cs typeface="Times New Roman" panose="02020603050405020304" pitchFamily="18" charset="0"/>
              </a:rPr>
              <a:t>Illuru</a:t>
            </a:r>
            <a:endParaRPr lang="en-IN" sz="2400" b="1" dirty="0">
              <a:cs typeface="Times New Roman" panose="02020603050405020304" pitchFamily="18" charset="0"/>
            </a:endParaRPr>
          </a:p>
          <a:p>
            <a:pPr algn="ctr"/>
            <a:r>
              <a:rPr lang="en-IN" sz="2400" b="1" dirty="0">
                <a:cs typeface="Times New Roman" panose="02020603050405020304" pitchFamily="18" charset="0"/>
              </a:rPr>
              <a:t>Akhil Jayanti</a:t>
            </a:r>
          </a:p>
          <a:p>
            <a:pPr algn="ctr"/>
            <a:r>
              <a:rPr lang="en-IN" sz="2400" b="1" dirty="0">
                <a:cs typeface="Times New Roman" panose="02020603050405020304" pitchFamily="18" charset="0"/>
              </a:rPr>
              <a:t>Harsha Kota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64ADCE-549C-BE65-EB2D-5EAA98B2ED76}"/>
              </a:ext>
            </a:extLst>
          </p:cNvPr>
          <p:cNvSpPr txBox="1"/>
          <p:nvPr/>
        </p:nvSpPr>
        <p:spPr>
          <a:xfrm>
            <a:off x="1287543" y="5287188"/>
            <a:ext cx="401660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cs typeface="Times New Roman" panose="02020603050405020304" pitchFamily="18" charset="0"/>
              </a:rPr>
              <a:t>Under the Guidance Of</a:t>
            </a:r>
          </a:p>
          <a:p>
            <a:pPr algn="ctr"/>
            <a:r>
              <a:rPr lang="en-IN" sz="2400" b="1" dirty="0">
                <a:solidFill>
                  <a:schemeClr val="tx2">
                    <a:lumMod val="20000"/>
                    <a:lumOff val="80000"/>
                  </a:schemeClr>
                </a:solidFill>
                <a:cs typeface="Times New Roman" panose="02020603050405020304" pitchFamily="18" charset="0"/>
              </a:rPr>
              <a:t>Mr. Anil Kumar Shaw</a:t>
            </a:r>
          </a:p>
          <a:p>
            <a:pPr algn="ctr"/>
            <a:r>
              <a:rPr lang="en-IN" sz="2000" dirty="0">
                <a:solidFill>
                  <a:schemeClr val="tx2">
                    <a:lumMod val="20000"/>
                    <a:lumOff val="80000"/>
                  </a:schemeClr>
                </a:solidFill>
                <a:cs typeface="Times New Roman" panose="02020603050405020304" pitchFamily="18" charset="0"/>
              </a:rPr>
              <a:t>Mentor – Infosys Internship Program</a:t>
            </a:r>
          </a:p>
          <a:p>
            <a:pPr algn="ctr"/>
            <a:r>
              <a:rPr lang="en-IN" sz="2000" dirty="0">
                <a:solidFill>
                  <a:schemeClr val="tx2">
                    <a:lumMod val="20000"/>
                    <a:lumOff val="80000"/>
                  </a:schemeClr>
                </a:solidFill>
                <a:cs typeface="Times New Roman" panose="02020603050405020304" pitchFamily="18" charset="0"/>
              </a:rPr>
              <a:t>27/12/2024</a:t>
            </a:r>
          </a:p>
        </p:txBody>
      </p:sp>
    </p:spTree>
    <p:extLst>
      <p:ext uri="{BB962C8B-B14F-4D97-AF65-F5344CB8AC3E}">
        <p14:creationId xmlns:p14="http://schemas.microsoft.com/office/powerpoint/2010/main" val="3302258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F7BD09-7E82-D8DA-ACB4-979BBB01E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2618E8-34F4-6720-EE57-FC08DFD1BE8A}"/>
              </a:ext>
            </a:extLst>
          </p:cNvPr>
          <p:cNvSpPr txBox="1"/>
          <p:nvPr/>
        </p:nvSpPr>
        <p:spPr>
          <a:xfrm>
            <a:off x="4883085" y="139314"/>
            <a:ext cx="73089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i="0" u="none" strike="noStrike" cap="all" dirty="0">
                <a:solidFill>
                  <a:schemeClr val="bg1"/>
                </a:solidFill>
                <a:effectLst/>
              </a:rPr>
              <a:t>Challenges &amp; Future Enhancements</a:t>
            </a:r>
            <a:r>
              <a:rPr lang="en-US" sz="3200" b="0" i="0" dirty="0">
                <a:solidFill>
                  <a:schemeClr val="bg1"/>
                </a:solidFill>
                <a:effectLst/>
              </a:rPr>
              <a:t>​</a:t>
            </a:r>
            <a:endParaRPr lang="en-IN" sz="32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95F412-B598-AC34-78B8-27D5D75B78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8308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110AA7-3A30-0152-4A17-D737CDD9DB67}"/>
              </a:ext>
            </a:extLst>
          </p:cNvPr>
          <p:cNvSpPr txBox="1"/>
          <p:nvPr/>
        </p:nvSpPr>
        <p:spPr>
          <a:xfrm>
            <a:off x="4883085" y="805612"/>
            <a:ext cx="7308915" cy="5970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Challenges Faced:</a:t>
            </a:r>
            <a:r>
              <a:rPr lang="en-US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Model Performance: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Balancing speed and accuracy across different models for real-time detection.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Input Variability: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Handling diverse input types, resolutions, and formats.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Real-Time Processing: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Optimizing detection for high-resolution videos and live webcam feeds.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Resource Constraints: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Managing computational requirements on limited hardware.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  <a:b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</a:b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buFont typeface="+mj-lt"/>
              <a:buAutoNum type="arabicPeriod" startAt="2"/>
            </a:pPr>
            <a:r>
              <a:rPr lang="en-US" sz="20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Future Enhancements:</a:t>
            </a:r>
            <a:r>
              <a:rPr lang="en-US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Multi-Model Integration: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Allow simultaneous detection using multiple models for enhanced flexibility.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Object Tracking: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Add functionality to track detected objects across frames for videos and live feeds.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Advanced UI Features: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Improve user experience with customizable layouts and detection options.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Scalability: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Optimize for deployment on edge devices and multi-camera setups.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Segmentation Support: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Integrate Mask R-CNN for advanced pixel-level object detection when needed.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1024651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7C73FE-6A7F-A7D9-4E8A-C6075D115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40D329-6BAF-0CD3-B71C-9117C6D8D5E2}"/>
              </a:ext>
            </a:extLst>
          </p:cNvPr>
          <p:cNvSpPr txBox="1"/>
          <p:nvPr/>
        </p:nvSpPr>
        <p:spPr>
          <a:xfrm>
            <a:off x="4883085" y="334988"/>
            <a:ext cx="73089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i="0" u="none" strike="noStrike" cap="all" dirty="0">
                <a:solidFill>
                  <a:schemeClr val="bg1"/>
                </a:solidFill>
                <a:effectLst/>
              </a:rPr>
              <a:t>Conclusion &amp; Q&amp;A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​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F1448A-80A3-DA6C-A92D-8AFF0C8E8A8B}"/>
              </a:ext>
            </a:extLst>
          </p:cNvPr>
          <p:cNvSpPr txBox="1"/>
          <p:nvPr/>
        </p:nvSpPr>
        <p:spPr>
          <a:xfrm>
            <a:off x="5590096" y="1352366"/>
            <a:ext cx="61557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buFont typeface="+mj-lt"/>
              <a:buAutoNum type="arabicPeriod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Conclusion: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857250" lvl="1" indent="-400050" fontAlgn="base">
              <a:buFont typeface="+mj-lt"/>
              <a:buAutoNum type="romanUcPeriod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Successfully developed an object detection system supporting image, video, and live webcam inputs.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857250" lvl="1" indent="-400050" fontAlgn="base">
              <a:buFont typeface="+mj-lt"/>
              <a:buAutoNum type="romanUcPeriod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Integrated and compared state-of-the-art models: </a:t>
            </a: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Faster R-CNN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, </a:t>
            </a: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Mask R-CNN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, and </a:t>
            </a: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YOLOv5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857250" lvl="1" indent="-400050" fontAlgn="base">
              <a:buFont typeface="+mj-lt"/>
              <a:buAutoNum type="romanUcPeriod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Highlighted YOLOv5's superiority for real-time applications due to its speed and efficiency.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857250" lvl="1" indent="-400050" fontAlgn="base">
              <a:buFont typeface="+mj-lt"/>
              <a:buAutoNum type="romanUcPeriod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Delivered accurate, dynamic, and user-friendly detection results. 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lvl="1" fontAlgn="base"/>
            <a:endParaRPr lang="en-US" b="0" i="0" dirty="0">
              <a:solidFill>
                <a:schemeClr val="accent4">
                  <a:lumMod val="20000"/>
                  <a:lumOff val="80000"/>
                </a:schemeClr>
              </a:solidFill>
              <a:effectLst/>
            </a:endParaRPr>
          </a:p>
          <a:p>
            <a:pPr algn="l" rtl="0" fontAlgn="base">
              <a:buFont typeface="+mj-lt"/>
              <a:buAutoNum type="arabicPeriod" startAt="2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Key Takeaway: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This project demonstrates the versatility of object detection models and their real-world applicability in real-time scenarios.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buFont typeface="+mj-lt"/>
              <a:buAutoNum type="arabicPeriod" startAt="3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Q&amp;A: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857250" lvl="1" indent="-400050" fontAlgn="base">
              <a:buFont typeface="+mj-lt"/>
              <a:buAutoNum type="romanUcPeriod"/>
            </a:pPr>
            <a:r>
              <a:rPr lang="en-US" b="0" i="1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Open for questions and discussions.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08D372-B065-49BE-E1E9-B6B46DE3FB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340"/>
          <a:stretch/>
        </p:blipFill>
        <p:spPr>
          <a:xfrm>
            <a:off x="0" y="0"/>
            <a:ext cx="4986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296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176C37-A1AE-C601-B42C-EBB0AB027D46}"/>
              </a:ext>
            </a:extLst>
          </p:cNvPr>
          <p:cNvSpPr txBox="1"/>
          <p:nvPr/>
        </p:nvSpPr>
        <p:spPr>
          <a:xfrm>
            <a:off x="8132975" y="428075"/>
            <a:ext cx="287281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i="0" u="none" strike="noStrike" cap="all" dirty="0">
                <a:solidFill>
                  <a:srgbClr val="FFFFFF"/>
                </a:solidFill>
                <a:effectLst/>
              </a:rPr>
              <a:t>Contents</a:t>
            </a:r>
            <a:endParaRPr lang="en-IN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21652B-CF69-BD0A-950F-DCA664763836}"/>
              </a:ext>
            </a:extLst>
          </p:cNvPr>
          <p:cNvSpPr txBox="1"/>
          <p:nvPr/>
        </p:nvSpPr>
        <p:spPr>
          <a:xfrm>
            <a:off x="6808509" y="1545754"/>
            <a:ext cx="5383490" cy="4610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Introduction </a:t>
            </a:r>
            <a:r>
              <a:rPr lang="en-US" sz="22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Objectives</a:t>
            </a:r>
            <a:r>
              <a:rPr lang="en-US" sz="22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Proposed System </a:t>
            </a:r>
            <a:r>
              <a:rPr lang="en-US" sz="22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Architecture </a:t>
            </a:r>
            <a:r>
              <a:rPr lang="en-US" sz="22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and Use Case Model </a:t>
            </a:r>
            <a:r>
              <a:rPr lang="en-US" sz="22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Methodology</a:t>
            </a:r>
            <a:r>
              <a:rPr lang="en-US" sz="22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Model Comparison </a:t>
            </a:r>
            <a:r>
              <a:rPr lang="en-US" sz="22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Results </a:t>
            </a:r>
            <a:r>
              <a:rPr lang="en-US" sz="22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Challenges &amp; Future Enhancements </a:t>
            </a:r>
            <a:r>
              <a:rPr lang="en-US" sz="22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Conclusion &amp; Q&amp;A</a:t>
            </a:r>
            <a:endParaRPr lang="en-IN" sz="2200" b="0" i="0" dirty="0">
              <a:solidFill>
                <a:schemeClr val="accent4">
                  <a:lumMod val="20000"/>
                  <a:lumOff val="80000"/>
                </a:schemeClr>
              </a:solidFill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73AF41-E5B8-C859-19CF-5B760D06BD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9" r="26690"/>
          <a:stretch/>
        </p:blipFill>
        <p:spPr>
          <a:xfrm>
            <a:off x="1" y="0"/>
            <a:ext cx="60944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115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55F49-BA20-5D1E-8A44-347596B84FBD}"/>
              </a:ext>
            </a:extLst>
          </p:cNvPr>
          <p:cNvSpPr txBox="1"/>
          <p:nvPr/>
        </p:nvSpPr>
        <p:spPr>
          <a:xfrm>
            <a:off x="0" y="446929"/>
            <a:ext cx="12191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i="0" u="none" strike="noStrike" cap="all" dirty="0">
                <a:solidFill>
                  <a:schemeClr val="bg1"/>
                </a:solidFill>
                <a:effectLst/>
              </a:rPr>
              <a:t>INTRODUCTION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ACA104-FA6B-25C3-22FF-0AF9829754C8}"/>
              </a:ext>
            </a:extLst>
          </p:cNvPr>
          <p:cNvSpPr txBox="1"/>
          <p:nvPr/>
        </p:nvSpPr>
        <p:spPr>
          <a:xfrm>
            <a:off x="578177" y="1093260"/>
            <a:ext cx="11613823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sz="20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Overview:</a:t>
            </a:r>
            <a:r>
              <a:rPr lang="en-GB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Wingdings" panose="05000000000000000000" pitchFamily="2" charset="2"/>
              <a:buChar char="§"/>
            </a:pPr>
            <a:r>
              <a:rPr lang="en-GB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Object detection is a critical task in computer vision, enabling systems to identify and localize objects within images or video feeds.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Wingdings" panose="05000000000000000000" pitchFamily="2" charset="2"/>
              <a:buChar char="§"/>
            </a:pPr>
            <a:r>
              <a:rPr lang="en-GB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This project implements and compares multiple state-of-the-art object detection models for diverse scenarios, including: 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1200150" lvl="2" indent="-285750" fontAlgn="base">
              <a:buFont typeface="Wingdings" panose="05000000000000000000" pitchFamily="2" charset="2"/>
              <a:buChar char="§"/>
            </a:pPr>
            <a:r>
              <a:rPr lang="en-GB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Faster R-CNN:</a:t>
            </a:r>
            <a:r>
              <a:rPr lang="en-GB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High accuracy for detecting complex and overlapping objects.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1200150" lvl="2" indent="-285750" fontAlgn="base">
              <a:buFont typeface="Wingdings" panose="05000000000000000000" pitchFamily="2" charset="2"/>
              <a:buChar char="§"/>
            </a:pPr>
            <a:r>
              <a:rPr lang="en-GB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Mask R-CNN:</a:t>
            </a:r>
            <a:r>
              <a:rPr lang="en-GB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Adds segmentation capabilities for pixel-level object classification.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1200150" lvl="2" indent="-285750" fontAlgn="base">
              <a:buFont typeface="Wingdings" panose="05000000000000000000" pitchFamily="2" charset="2"/>
              <a:buChar char="§"/>
            </a:pPr>
            <a:r>
              <a:rPr lang="en-GB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YOLOv5:</a:t>
            </a:r>
            <a:r>
              <a:rPr lang="en-GB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Focuses on real-time detection with speed and efficiency.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lvl="2" fontAlgn="base"/>
            <a:endParaRPr lang="en-US" b="0" i="0" dirty="0">
              <a:solidFill>
                <a:schemeClr val="accent4">
                  <a:lumMod val="20000"/>
                  <a:lumOff val="80000"/>
                </a:schemeClr>
              </a:solidFill>
              <a:effectLst/>
            </a:endParaRP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sz="20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Purpose:</a:t>
            </a:r>
            <a:r>
              <a:rPr lang="en-GB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Wingdings" panose="05000000000000000000" pitchFamily="2" charset="2"/>
              <a:buChar char="§"/>
            </a:pPr>
            <a:r>
              <a:rPr lang="en-GB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To explore the strengths of different models in varying environments.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Wingdings" panose="05000000000000000000" pitchFamily="2" charset="2"/>
              <a:buChar char="§"/>
            </a:pPr>
            <a:r>
              <a:rPr lang="en-GB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Provide real-time and accurate detection solutions across multiple inputs.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lvl="1" fontAlgn="base"/>
            <a:endParaRPr lang="en-US" b="0" i="0" dirty="0">
              <a:solidFill>
                <a:schemeClr val="accent4">
                  <a:lumMod val="20000"/>
                  <a:lumOff val="80000"/>
                </a:schemeClr>
              </a:solidFill>
              <a:effectLst/>
            </a:endParaRP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sz="20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Key Features:</a:t>
            </a:r>
            <a:r>
              <a:rPr lang="en-GB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Wingdings" panose="05000000000000000000" pitchFamily="2" charset="2"/>
              <a:buChar char="§"/>
            </a:pPr>
            <a:r>
              <a:rPr lang="en-GB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Supports detection for images, videos, and live webcam feeds.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Wingdings" panose="05000000000000000000" pitchFamily="2" charset="2"/>
              <a:buChar char="§"/>
            </a:pPr>
            <a:r>
              <a:rPr lang="en-GB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Delivers visual outputs with bounding boxes and detailed detection statistics.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lvl="1" fontAlgn="base"/>
            <a:endParaRPr lang="en-US" b="0" i="0" dirty="0">
              <a:solidFill>
                <a:schemeClr val="accent4">
                  <a:lumMod val="20000"/>
                  <a:lumOff val="80000"/>
                </a:schemeClr>
              </a:solidFill>
              <a:effectLst/>
            </a:endParaRP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US" sz="20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Relevance:</a:t>
            </a:r>
            <a:r>
              <a:rPr lang="en-US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Wingdings" panose="05000000000000000000" pitchFamily="2" charset="2"/>
              <a:buChar char="§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Real-time object detection has applications in surveillance, automation, and AI-powered solutions.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3979326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lose-up of a camera lens">
            <a:extLst>
              <a:ext uri="{FF2B5EF4-FFF2-40B4-BE49-F238E27FC236}">
                <a16:creationId xmlns:a16="http://schemas.microsoft.com/office/drawing/2014/main" id="{33E62EEF-D9CE-515C-07BD-4BE14CC511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70"/>
          <a:stretch/>
        </p:blipFill>
        <p:spPr bwMode="auto">
          <a:xfrm rot="-10800000">
            <a:off x="1" y="0"/>
            <a:ext cx="4971067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2E25DC-6E26-9AB0-4B41-07AE75C8336A}"/>
              </a:ext>
            </a:extLst>
          </p:cNvPr>
          <p:cNvSpPr txBox="1"/>
          <p:nvPr/>
        </p:nvSpPr>
        <p:spPr>
          <a:xfrm>
            <a:off x="4971068" y="216650"/>
            <a:ext cx="72209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i="0" u="none" strike="noStrike" cap="all" dirty="0">
                <a:solidFill>
                  <a:schemeClr val="bg1"/>
                </a:solidFill>
                <a:effectLst/>
              </a:rPr>
              <a:t>OBJECTIVES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​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25AF6F-39F2-1312-3AC0-3D081C1D464E}"/>
              </a:ext>
            </a:extLst>
          </p:cNvPr>
          <p:cNvSpPr txBox="1"/>
          <p:nvPr/>
        </p:nvSpPr>
        <p:spPr>
          <a:xfrm>
            <a:off x="5154890" y="1079632"/>
            <a:ext cx="703710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1. Develop a Comprehensive Detection System: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b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    -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Integrate multiple models (Faster R-CNN, Mask R-CNN, YOLOv5)</a:t>
            </a:r>
          </a:p>
          <a:p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      for diverse use cases.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b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    -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Support input formats including images, videos, and live webcam</a:t>
            </a:r>
          </a:p>
          <a:p>
            <a:r>
              <a:rPr lang="en-GB" dirty="0">
                <a:solidFill>
                  <a:schemeClr val="accent4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</a:rPr>
              <a:t>     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feeds.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</a:p>
          <a:p>
            <a:b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GB" sz="18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2. Ensure High Accuracy and Real-Time Performance: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b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   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- Balance accuracy and speed across different detection models.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b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   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- Provide pixel-level segmentation and precise object localization</a:t>
            </a:r>
          </a:p>
          <a:p>
            <a:r>
              <a:rPr lang="en-GB" dirty="0">
                <a:solidFill>
                  <a:schemeClr val="accent4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</a:rPr>
              <a:t>     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where required.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</a:p>
          <a:p>
            <a:b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GB" sz="18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3. Enhance User Accessibility: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b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   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- Build an interactive and user-friendly interface for seamless</a:t>
            </a:r>
          </a:p>
          <a:p>
            <a:r>
              <a:rPr lang="en-GB" dirty="0">
                <a:solidFill>
                  <a:schemeClr val="accent4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</a:rPr>
              <a:t>     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detection tasks.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b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   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- Allow dynamic configuration of parameters like confidence</a:t>
            </a:r>
          </a:p>
          <a:p>
            <a:r>
              <a:rPr lang="en-GB" dirty="0">
                <a:solidFill>
                  <a:schemeClr val="accent4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</a:rPr>
              <a:t>     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thresholds.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</a:p>
          <a:p>
            <a:b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GB" sz="18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4. Optimize for Versatility: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b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   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- Compare and </a:t>
            </a:r>
            <a:r>
              <a:rPr lang="en-GB" sz="1800" b="0" i="0" u="none" strike="noStrike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analyze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model performance under varying conditions.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b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     </a:t>
            </a:r>
            <a:r>
              <a:rPr lang="en-GB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- Deliver detailed detection outputs tailored to specific scenarios.</a:t>
            </a:r>
            <a:r>
              <a:rPr lang="en-GB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789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47C552-1FAE-C49D-2D2B-F2B495F57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14888D-AA46-5969-79B1-512929E910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821" y="0"/>
            <a:ext cx="4377179" cy="6857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C763D-EB3A-EFF1-A966-3C84C7BC0E72}"/>
              </a:ext>
            </a:extLst>
          </p:cNvPr>
          <p:cNvSpPr txBox="1"/>
          <p:nvPr/>
        </p:nvSpPr>
        <p:spPr>
          <a:xfrm>
            <a:off x="377073" y="1206927"/>
            <a:ext cx="7437748" cy="5416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Key Features:</a:t>
            </a:r>
            <a:r>
              <a:rPr lang="en-US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  <a:endParaRPr lang="en-US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Supports multiple detection modes: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1257300" lvl="2" indent="-342900" fontAlgn="base">
              <a:buFont typeface="+mj-lt"/>
              <a:buAutoNum type="alphaLcPeriod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Image Detection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: Process uploaded images for object identification.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1257300" lvl="2" indent="-342900" fontAlgn="base">
              <a:buFont typeface="+mj-lt"/>
              <a:buAutoNum type="alphaLcPeriod"/>
            </a:pPr>
            <a:r>
              <a:rPr lang="en-US" sz="18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Video Detection</a:t>
            </a:r>
            <a:r>
              <a:rPr lang="en-US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: Analyze video files frame by frame.</a:t>
            </a:r>
            <a:endParaRPr lang="en-US" u="none" strike="noStrike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marL="1257300" lvl="2" indent="-342900" fontAlgn="base">
              <a:buFont typeface="+mj-lt"/>
              <a:buAutoNum type="alphaLcPeriod"/>
            </a:pPr>
            <a:r>
              <a:rPr lang="en-US" sz="18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Webcam Detection</a:t>
            </a:r>
            <a:r>
              <a:rPr lang="en-US" sz="18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: Real-time detection via live camera feed.</a:t>
            </a:r>
            <a:r>
              <a:rPr lang="en-US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lvl="2" fontAlgn="base"/>
            <a:endParaRPr lang="en-US" b="0" i="0" dirty="0">
              <a:solidFill>
                <a:schemeClr val="accent4">
                  <a:lumMod val="20000"/>
                  <a:lumOff val="80000"/>
                </a:schemeClr>
              </a:solidFill>
              <a:effectLst/>
            </a:endParaRPr>
          </a:p>
          <a:p>
            <a:pPr algn="l" rtl="0" fontAlgn="base">
              <a:buFont typeface="+mj-lt"/>
              <a:buAutoNum type="arabicPeriod" startAt="2"/>
            </a:pPr>
            <a:r>
              <a:rPr lang="en-US" sz="20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Core Components:</a:t>
            </a:r>
            <a:r>
              <a:rPr lang="en-US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800100" lvl="1" indent="-342900" fontAlgn="base">
              <a:buFont typeface="+mj-lt"/>
              <a:buAutoNum type="alphaLcPeriod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Frontend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: Interactive and user-friendly interface using </a:t>
            </a:r>
            <a:r>
              <a:rPr lang="en-US" b="1" i="0" u="none" strike="noStrike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Streamlit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800100" lvl="1" indent="-342900" fontAlgn="base">
              <a:buFont typeface="+mj-lt"/>
              <a:buAutoNum type="alphaLcPeriod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Backend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: Integrated multiple object detection models, including Faster R-CNN, Mask R-CNN, and YOLOv5, for flexibility and performance.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800100" lvl="1" indent="-342900" fontAlgn="base">
              <a:buFont typeface="+mj-lt"/>
              <a:buAutoNum type="alphaLcPeriod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Processing Framework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: Utilizes </a:t>
            </a:r>
            <a:r>
              <a:rPr lang="en-US" b="1" i="0" u="none" strike="noStrike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PyTorch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and </a:t>
            </a: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OpenCV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for efficient data handling.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lvl="1" fontAlgn="base"/>
            <a:endParaRPr lang="en-US" b="0" i="0" dirty="0">
              <a:solidFill>
                <a:schemeClr val="accent4">
                  <a:lumMod val="20000"/>
                  <a:lumOff val="80000"/>
                </a:schemeClr>
              </a:solidFill>
              <a:effectLst/>
            </a:endParaRPr>
          </a:p>
          <a:p>
            <a:pPr algn="l" rtl="0" fontAlgn="base">
              <a:buFont typeface="+mj-lt"/>
              <a:buAutoNum type="arabicPeriod" startAt="3"/>
            </a:pPr>
            <a:r>
              <a:rPr lang="en-US" sz="18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Advantages:</a:t>
            </a:r>
            <a:r>
              <a:rPr lang="en-US" sz="1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  <a:endParaRPr lang="en-US" b="0" i="0" dirty="0">
              <a:solidFill>
                <a:schemeClr val="accent4">
                  <a:lumMod val="20000"/>
                  <a:lumOff val="80000"/>
                </a:schemeClr>
              </a:solidFill>
              <a:effectLst/>
            </a:endParaRPr>
          </a:p>
          <a:p>
            <a:pPr marL="800100" lvl="1" indent="-342900" fontAlgn="base">
              <a:buFont typeface="+mj-lt"/>
              <a:buAutoNum type="alphaLcPeriod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Easy-to-use interface suitable for technical and non-technical users.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lvl="1" fontAlgn="base">
              <a:buFont typeface="+mj-lt"/>
              <a:buAutoNum type="alphaLcPeriod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  Dynamic configuration (e.g., confidence threshold adjustment).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lvl="1" fontAlgn="base">
              <a:buFont typeface="+mj-lt"/>
              <a:buAutoNum type="alphaLcPeriod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   Provides clear and visually annotated detection outputs.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C96EF3-7760-429E-96EA-26FF46CE110E}"/>
              </a:ext>
            </a:extLst>
          </p:cNvPr>
          <p:cNvSpPr txBox="1"/>
          <p:nvPr/>
        </p:nvSpPr>
        <p:spPr>
          <a:xfrm>
            <a:off x="1" y="326393"/>
            <a:ext cx="78148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i="0" u="none" strike="noStrike" cap="all" dirty="0">
                <a:solidFill>
                  <a:schemeClr val="bg1"/>
                </a:solidFill>
                <a:effectLst/>
              </a:rPr>
              <a:t>PROPOSED SYSTEM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​</a:t>
            </a:r>
            <a:endParaRPr lang="en-IN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791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29EF569-3C3B-32D8-243A-9062B087FEBB}"/>
              </a:ext>
            </a:extLst>
          </p:cNvPr>
          <p:cNvSpPr txBox="1"/>
          <p:nvPr/>
        </p:nvSpPr>
        <p:spPr>
          <a:xfrm>
            <a:off x="1557781" y="204736"/>
            <a:ext cx="37683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u="none" strike="noStrike" cap="all" dirty="0">
                <a:solidFill>
                  <a:schemeClr val="bg1"/>
                </a:solidFill>
                <a:effectLst/>
              </a:rPr>
              <a:t>ARCHITECTURE &amp; 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​</a:t>
            </a:r>
            <a:br>
              <a:rPr lang="en-US" sz="3600" b="0" i="0" dirty="0">
                <a:solidFill>
                  <a:schemeClr val="bg1"/>
                </a:solidFill>
                <a:effectLst/>
              </a:rPr>
            </a:br>
            <a:r>
              <a:rPr lang="en-US" sz="3600" b="1" i="0" u="none" strike="noStrike" cap="all" dirty="0">
                <a:solidFill>
                  <a:schemeClr val="bg1"/>
                </a:solidFill>
                <a:effectLst/>
              </a:rPr>
              <a:t>USE CASE MODEL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​</a:t>
            </a:r>
            <a:endParaRPr lang="en-IN" sz="36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3D16B-4321-4962-FC13-64512102AA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82" r="1184"/>
          <a:stretch/>
        </p:blipFill>
        <p:spPr>
          <a:xfrm>
            <a:off x="113121" y="1557501"/>
            <a:ext cx="6495068" cy="52047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BA7484-B285-8495-6F4F-E84AD7A8AB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019" y="0"/>
            <a:ext cx="5432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38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7584093-0ED2-27D3-F4BF-82DC966A69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7645"/>
            <a:ext cx="5071621" cy="62499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A1488B-DFD0-0AD1-182B-0A3F80E92C90}"/>
              </a:ext>
            </a:extLst>
          </p:cNvPr>
          <p:cNvSpPr txBox="1"/>
          <p:nvPr/>
        </p:nvSpPr>
        <p:spPr>
          <a:xfrm>
            <a:off x="6007231" y="122328"/>
            <a:ext cx="64298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i="0" u="none" strike="noStrike" cap="all" dirty="0">
                <a:solidFill>
                  <a:schemeClr val="bg1"/>
                </a:solidFill>
                <a:effectLst/>
              </a:rPr>
              <a:t>Methodology: Detection Workflow</a:t>
            </a:r>
            <a:r>
              <a:rPr lang="en-IN" sz="3600" b="0" i="0" dirty="0">
                <a:solidFill>
                  <a:schemeClr val="bg1"/>
                </a:solidFill>
                <a:effectLst/>
              </a:rPr>
              <a:t>​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C7F9B0-420D-9A78-937E-4ADBB30C71C1}"/>
              </a:ext>
            </a:extLst>
          </p:cNvPr>
          <p:cNvSpPr txBox="1"/>
          <p:nvPr/>
        </p:nvSpPr>
        <p:spPr>
          <a:xfrm>
            <a:off x="4883085" y="1271295"/>
            <a:ext cx="7308915" cy="5570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buFont typeface="+mj-lt"/>
              <a:buAutoNum type="arabicPeriod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Workflow Steps: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6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Input Selection:</a:t>
            </a: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</a:t>
            </a:r>
            <a:r>
              <a:rPr lang="en-US" sz="16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1200150" lvl="2" indent="-285750" fontAlgn="base">
              <a:buFont typeface="Wingdings" panose="05000000000000000000" pitchFamily="2" charset="2"/>
              <a:buChar char="§"/>
            </a:pP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User uploads an image/video or starts the live webcam feed. </a:t>
            </a:r>
            <a:r>
              <a:rPr lang="en-US" sz="16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6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Preprocessing:</a:t>
            </a: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</a:t>
            </a:r>
            <a:r>
              <a:rPr lang="en-US" sz="16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1200150" lvl="2" indent="-285750" fontAlgn="base">
              <a:buFont typeface="Wingdings" panose="05000000000000000000" pitchFamily="2" charset="2"/>
              <a:buChar char="§"/>
            </a:pP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Data is formatted using </a:t>
            </a:r>
            <a:r>
              <a:rPr lang="en-US" sz="16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OpenCV</a:t>
            </a: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for compatibility with detection models. </a:t>
            </a:r>
            <a:r>
              <a:rPr lang="en-US" sz="16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6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Model Detection:</a:t>
            </a: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</a:t>
            </a:r>
            <a:r>
              <a:rPr lang="en-US" sz="16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1200150" lvl="2" indent="-285750" fontAlgn="base">
              <a:buFont typeface="Wingdings" panose="05000000000000000000" pitchFamily="2" charset="2"/>
              <a:buChar char="§"/>
            </a:pP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Objects are identified and localized using </a:t>
            </a:r>
            <a:r>
              <a:rPr lang="en-US" sz="16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Faster R-CNN</a:t>
            </a: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, </a:t>
            </a:r>
            <a:r>
              <a:rPr lang="en-US" sz="16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Mask R-CNN</a:t>
            </a: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, or </a:t>
            </a:r>
            <a:r>
              <a:rPr lang="en-US" sz="16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YOLOv5</a:t>
            </a: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. </a:t>
            </a:r>
            <a:r>
              <a:rPr lang="en-US" sz="16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6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Postprocessing:</a:t>
            </a: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</a:t>
            </a:r>
            <a:r>
              <a:rPr lang="en-US" sz="16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1200150" lvl="2" indent="-285750" fontAlgn="base">
              <a:buFont typeface="Wingdings" panose="05000000000000000000" pitchFamily="2" charset="2"/>
              <a:buChar char="§"/>
            </a:pPr>
            <a:r>
              <a:rPr lang="en-US" sz="1600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Annotated visuals with bounding boxes and confidence scores are generated. </a:t>
            </a:r>
            <a:r>
              <a:rPr lang="en-US" sz="16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1200150" lvl="2" indent="-285750" fontAlgn="base">
              <a:buFont typeface="Wingdings" panose="05000000000000000000" pitchFamily="2" charset="2"/>
              <a:buChar char="§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Detection details (e.g., object class, confidence) are displayed in a tabular format. 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buFont typeface="+mj-lt"/>
              <a:buAutoNum type="arabicPeriod" startAt="2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Detection Modes: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Image Detection: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Single images processed for object localization. 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Video Detection: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Frame-by-frame analysis of uploaded videos. 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Webcam Detection: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Real-time detection from live feeds. 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>
              <a:buFont typeface="+mj-lt"/>
              <a:buAutoNum type="arabicPeriod" startAt="3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Dynamic Features: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Adjustable confidence thresholds for precision control. 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Real-time updates for webcam and video processing. 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399305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B0DA168-5AA8-CBDC-3623-64723B743AAC}"/>
              </a:ext>
            </a:extLst>
          </p:cNvPr>
          <p:cNvSpPr txBox="1"/>
          <p:nvPr/>
        </p:nvSpPr>
        <p:spPr>
          <a:xfrm>
            <a:off x="721360" y="1663419"/>
            <a:ext cx="32333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u="none" strike="noStrike" dirty="0">
                <a:solidFill>
                  <a:schemeClr val="bg1"/>
                </a:solidFill>
                <a:effectLst/>
              </a:rPr>
              <a:t>1. Model Features:</a:t>
            </a:r>
            <a:r>
              <a:rPr lang="en-IN" sz="2000" b="0" i="0" dirty="0">
                <a:solidFill>
                  <a:schemeClr val="bg1"/>
                </a:solidFill>
                <a:effectLst/>
              </a:rPr>
              <a:t>​</a:t>
            </a:r>
            <a:endParaRPr lang="en-IN" sz="2000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CDA95C0-356E-3CF8-4118-23A0527D07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871554"/>
              </p:ext>
            </p:extLst>
          </p:nvPr>
        </p:nvGraphicFramePr>
        <p:xfrm>
          <a:off x="721360" y="2277744"/>
          <a:ext cx="5120640" cy="3350894"/>
        </p:xfrm>
        <a:graphic>
          <a:graphicData uri="http://schemas.openxmlformats.org/drawingml/2006/table">
            <a:tbl>
              <a:tblPr/>
              <a:tblGrid>
                <a:gridCol w="1598406">
                  <a:extLst>
                    <a:ext uri="{9D8B030D-6E8A-4147-A177-3AD203B41FA5}">
                      <a16:colId xmlns:a16="http://schemas.microsoft.com/office/drawing/2014/main" val="839947180"/>
                    </a:ext>
                  </a:extLst>
                </a:gridCol>
                <a:gridCol w="1167697">
                  <a:extLst>
                    <a:ext uri="{9D8B030D-6E8A-4147-A177-3AD203B41FA5}">
                      <a16:colId xmlns:a16="http://schemas.microsoft.com/office/drawing/2014/main" val="3467679486"/>
                    </a:ext>
                  </a:extLst>
                </a:gridCol>
                <a:gridCol w="1167697">
                  <a:extLst>
                    <a:ext uri="{9D8B030D-6E8A-4147-A177-3AD203B41FA5}">
                      <a16:colId xmlns:a16="http://schemas.microsoft.com/office/drawing/2014/main" val="653628121"/>
                    </a:ext>
                  </a:extLst>
                </a:gridCol>
                <a:gridCol w="1186840">
                  <a:extLst>
                    <a:ext uri="{9D8B030D-6E8A-4147-A177-3AD203B41FA5}">
                      <a16:colId xmlns:a16="http://schemas.microsoft.com/office/drawing/2014/main" val="3967095075"/>
                    </a:ext>
                  </a:extLst>
                </a:gridCol>
              </a:tblGrid>
              <a:tr h="650338"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</a:rPr>
                        <a:t>Feature</a:t>
                      </a:r>
                      <a:endParaRPr lang="en-IN" b="1" i="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87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</a:rPr>
                        <a:t>Faster R-CNN</a:t>
                      </a:r>
                      <a:endParaRPr lang="en-IN" b="1" i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87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</a:rPr>
                        <a:t>Mask R-CNN</a:t>
                      </a:r>
                      <a:endParaRPr lang="en-IN" b="1" i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87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</a:rPr>
                        <a:t>YOLOv5</a:t>
                      </a:r>
                      <a:endParaRPr lang="en-IN" b="1" i="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87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4557770"/>
                  </a:ext>
                </a:extLst>
              </a:tr>
              <a:tr h="374771"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Speed</a:t>
                      </a:r>
                      <a:endParaRPr lang="en-IN" b="0" i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87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0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Moderate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87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0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Moderate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87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High</a:t>
                      </a:r>
                      <a:endParaRPr lang="en-IN" b="0" i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87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2411141"/>
                  </a:ext>
                </a:extLst>
              </a:tr>
              <a:tr h="374771"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Accuracy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0" i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High</a:t>
                      </a:r>
                      <a:endParaRPr lang="en-IN" b="0" i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0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High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0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High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3475069"/>
                  </a:ext>
                </a:extLst>
              </a:tr>
              <a:tr h="650338"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Segmentation Support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0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No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0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No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4372793"/>
                  </a:ext>
                </a:extLst>
              </a:tr>
              <a:tr h="650338"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Real-Time Detection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0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Limited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0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Limited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1650337"/>
                  </a:ext>
                </a:extLst>
              </a:tr>
              <a:tr h="650338"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Ease of Deployment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0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Moderate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0" i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Moderate</a:t>
                      </a:r>
                      <a:endParaRPr lang="en-IN" b="0" i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025"/>
                        </a:lnSpc>
                      </a:pPr>
                      <a:r>
                        <a:rPr lang="en-IN" sz="1700" b="1" i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</a:rPr>
                        <a:t>Easy</a:t>
                      </a:r>
                      <a:endParaRPr lang="en-IN" b="0" i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48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879352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A04B3E5-E061-2651-C66E-3E55099692D1}"/>
              </a:ext>
            </a:extLst>
          </p:cNvPr>
          <p:cNvSpPr txBox="1"/>
          <p:nvPr/>
        </p:nvSpPr>
        <p:spPr>
          <a:xfrm>
            <a:off x="6743700" y="531614"/>
            <a:ext cx="53263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i="0" u="none" strike="noStrike" cap="all" dirty="0">
                <a:solidFill>
                  <a:schemeClr val="bg1"/>
                </a:solidFill>
                <a:effectLst/>
              </a:rPr>
              <a:t>Model Comparison</a:t>
            </a:r>
            <a:r>
              <a:rPr lang="en-IN" sz="3600" b="0" i="0" dirty="0">
                <a:solidFill>
                  <a:schemeClr val="bg1"/>
                </a:solidFill>
                <a:effectLst/>
              </a:rPr>
              <a:t>​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90103D-90F6-D2BC-5729-25297352977B}"/>
              </a:ext>
            </a:extLst>
          </p:cNvPr>
          <p:cNvSpPr txBox="1"/>
          <p:nvPr/>
        </p:nvSpPr>
        <p:spPr>
          <a:xfrm>
            <a:off x="6259398" y="1587861"/>
            <a:ext cx="5932602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en-IN" sz="2000" b="1" i="0" u="none" strike="noStrike" dirty="0">
                <a:solidFill>
                  <a:schemeClr val="bg1"/>
                </a:solidFill>
                <a:effectLst/>
              </a:rPr>
              <a:t>2. </a:t>
            </a:r>
            <a:r>
              <a:rPr lang="en-US" sz="2000" b="1" i="0" u="none" strike="noStrike" dirty="0">
                <a:solidFill>
                  <a:schemeClr val="bg1"/>
                </a:solidFill>
                <a:effectLst/>
              </a:rPr>
              <a:t>Why YOLOv5 is Best for This Project:</a:t>
            </a:r>
            <a:r>
              <a:rPr lang="en-US" sz="2000" b="0" i="0" dirty="0">
                <a:solidFill>
                  <a:schemeClr val="bg1"/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Real-Time Performance: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Optimized for fast and efficient detection, ideal for live webcam and video processing.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Versatility: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Balances speed and accuracy for multiple input types (images, videos, webcam).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Ease of Integration: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Simple deployment using lightweight models.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Application Relevance:</a:t>
            </a: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 Perfect for real-time applications where speed and responsiveness are critical.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  <a:p>
            <a:pPr algn="l" rtl="0" fontAlgn="base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algn="l" rtl="0" fontAlgn="base"/>
            <a:r>
              <a:rPr lang="en-US" sz="2000" b="1" i="0" u="none" strike="noStrike" dirty="0">
                <a:solidFill>
                  <a:schemeClr val="bg1"/>
                </a:solidFill>
                <a:effectLst/>
              </a:rPr>
              <a:t>3. Key Highlight:</a:t>
            </a:r>
            <a:r>
              <a:rPr lang="en-US" sz="2000" b="0" i="0" dirty="0">
                <a:solidFill>
                  <a:schemeClr val="bg1"/>
                </a:solidFill>
                <a:effectLst/>
              </a:rPr>
              <a:t>​</a:t>
            </a:r>
            <a:b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</a:br>
            <a:r>
              <a:rPr lang="en-US" b="0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While Faster R-CNN and Mask R-CNN excel in accuracy and specific use cases (e.g., segmentation), YOLOv5 provides a well-rounded solution for real-time detection needs.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3570560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alphaModFix amt="7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FB7F68A-BA84-91A5-F6EC-ED7656B8E008}"/>
              </a:ext>
            </a:extLst>
          </p:cNvPr>
          <p:cNvSpPr txBox="1"/>
          <p:nvPr/>
        </p:nvSpPr>
        <p:spPr>
          <a:xfrm>
            <a:off x="4960856" y="230112"/>
            <a:ext cx="6094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u="none" strike="noStrike" cap="all" dirty="0">
                <a:solidFill>
                  <a:schemeClr val="bg1"/>
                </a:solidFill>
                <a:effectLst/>
              </a:rPr>
              <a:t>Results</a:t>
            </a:r>
            <a:r>
              <a:rPr lang="en-US" sz="3600" b="0" i="0" dirty="0">
                <a:solidFill>
                  <a:schemeClr val="bg1"/>
                </a:solidFill>
                <a:effectLst/>
              </a:rPr>
              <a:t>​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21D2BA-C580-41FD-8119-9C6849E47934}"/>
              </a:ext>
            </a:extLst>
          </p:cNvPr>
          <p:cNvSpPr txBox="1"/>
          <p:nvPr/>
        </p:nvSpPr>
        <p:spPr>
          <a:xfrm>
            <a:off x="546601" y="1096428"/>
            <a:ext cx="275026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Faster RCNN Model: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5FAE1E-9365-95AA-F6D2-08EC366F8894}"/>
              </a:ext>
            </a:extLst>
          </p:cNvPr>
          <p:cNvSpPr txBox="1"/>
          <p:nvPr/>
        </p:nvSpPr>
        <p:spPr>
          <a:xfrm>
            <a:off x="4571607" y="1101439"/>
            <a:ext cx="30487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Masked RCNN Model: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858710-65BA-F576-9ED6-19E583625506}"/>
              </a:ext>
            </a:extLst>
          </p:cNvPr>
          <p:cNvSpPr txBox="1"/>
          <p:nvPr/>
        </p:nvSpPr>
        <p:spPr>
          <a:xfrm>
            <a:off x="8356862" y="1085542"/>
            <a:ext cx="38351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YOLOv5 Model: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C28926F-06A9-4746-ACC1-077D044090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07" t="27933" r="15667"/>
          <a:stretch/>
        </p:blipFill>
        <p:spPr>
          <a:xfrm>
            <a:off x="546601" y="1587037"/>
            <a:ext cx="3261827" cy="23413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7FA862-2B60-9D4A-EE02-7314BD23FE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3"/>
          <a:stretch/>
        </p:blipFill>
        <p:spPr>
          <a:xfrm>
            <a:off x="4445524" y="1553349"/>
            <a:ext cx="3048785" cy="240869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E08F9F-C312-8DDF-1609-5DA4EFAA1E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406" y="1496538"/>
            <a:ext cx="3250726" cy="241356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085491F-C47F-2DCC-D334-22D388F19770}"/>
              </a:ext>
            </a:extLst>
          </p:cNvPr>
          <p:cNvSpPr txBox="1"/>
          <p:nvPr/>
        </p:nvSpPr>
        <p:spPr>
          <a:xfrm>
            <a:off x="1208988" y="4133694"/>
            <a:ext cx="23354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Image Detection</a:t>
            </a:r>
            <a:r>
              <a:rPr lang="en-IN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endParaRPr lang="en-IN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18777C-4533-2D83-E613-EF6017F8D6D5}"/>
              </a:ext>
            </a:extLst>
          </p:cNvPr>
          <p:cNvSpPr txBox="1"/>
          <p:nvPr/>
        </p:nvSpPr>
        <p:spPr>
          <a:xfrm>
            <a:off x="4828881" y="4171123"/>
            <a:ext cx="30487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Video Detection</a:t>
            </a:r>
            <a:r>
              <a:rPr lang="en-IN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endParaRPr lang="en-IN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9B3661-B7A4-3002-CB52-E3924189E90B}"/>
              </a:ext>
            </a:extLst>
          </p:cNvPr>
          <p:cNvSpPr txBox="1"/>
          <p:nvPr/>
        </p:nvSpPr>
        <p:spPr>
          <a:xfrm>
            <a:off x="8356862" y="4149083"/>
            <a:ext cx="34360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Webcam Detection</a:t>
            </a:r>
            <a:r>
              <a:rPr lang="en-IN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Times New Roman" panose="02020603050405020304" pitchFamily="18" charset="0"/>
              </a:rPr>
              <a:t>​</a:t>
            </a:r>
            <a:endParaRPr lang="en-IN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1026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DEFCB60-59C8-934B-F905-46BDB38E0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67" y="4576949"/>
            <a:ext cx="3361294" cy="208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2C9AF0D-F7DD-540B-59D8-4C44BE457851}"/>
              </a:ext>
            </a:extLst>
          </p:cNvPr>
          <p:cNvSpPr txBox="1"/>
          <p:nvPr/>
        </p:nvSpPr>
        <p:spPr>
          <a:xfrm>
            <a:off x="3612823" y="3246690"/>
            <a:ext cx="722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IN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FC1D6A4-4449-32B1-0114-B7F72A395B63}"/>
              </a:ext>
            </a:extLst>
          </p:cNvPr>
          <p:cNvSpPr txBox="1"/>
          <p:nvPr/>
        </p:nvSpPr>
        <p:spPr>
          <a:xfrm>
            <a:off x="3725944" y="3772188"/>
            <a:ext cx="722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IN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A28FA79-8831-A35C-A978-25499FA254A6}"/>
              </a:ext>
            </a:extLst>
          </p:cNvPr>
          <p:cNvSpPr txBox="1"/>
          <p:nvPr/>
        </p:nvSpPr>
        <p:spPr>
          <a:xfrm>
            <a:off x="3612823" y="3246690"/>
            <a:ext cx="722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IN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17442A4-872F-1BA1-481D-12B8C30790BE}"/>
              </a:ext>
            </a:extLst>
          </p:cNvPr>
          <p:cNvSpPr txBox="1"/>
          <p:nvPr/>
        </p:nvSpPr>
        <p:spPr>
          <a:xfrm>
            <a:off x="3047215" y="3246690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IN" dirty="0"/>
          </a:p>
        </p:txBody>
      </p:sp>
      <p:pic>
        <p:nvPicPr>
          <p:cNvPr id="2" name="WhatsApp Video 2024-12-23 at 21.05.35_f3f5b0c6">
            <a:hlinkClick r:id="" action="ppaction://media"/>
            <a:extLst>
              <a:ext uri="{FF2B5EF4-FFF2-40B4-BE49-F238E27FC236}">
                <a16:creationId xmlns:a16="http://schemas.microsoft.com/office/drawing/2014/main" id="{AD37F892-6D40-9D60-9BD2-522C6CBD565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510" end="16067.7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290277" y="4571232"/>
            <a:ext cx="3717793" cy="2192065"/>
          </a:xfrm>
          <a:prstGeom prst="rect">
            <a:avLst/>
          </a:prstGeom>
        </p:spPr>
      </p:pic>
      <p:pic>
        <p:nvPicPr>
          <p:cNvPr id="3" name="WhatsApp Video 2024-12-24 at 00.00.24_5c8a71c6">
            <a:hlinkClick r:id="" action="ppaction://media"/>
            <a:extLst>
              <a:ext uri="{FF2B5EF4-FFF2-40B4-BE49-F238E27FC236}">
                <a16:creationId xmlns:a16="http://schemas.microsoft.com/office/drawing/2014/main" id="{B0D2FBB4-C990-E4CA-8D46-0E092EAC006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8879" end="7819.9999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31406" y="4530199"/>
            <a:ext cx="4002168" cy="2233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148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15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98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0" mute="1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0" mute="1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1101</Words>
  <Application>Microsoft Office PowerPoint</Application>
  <PresentationFormat>Widescreen</PresentationFormat>
  <Paragraphs>151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vrushali chaube</dc:creator>
  <cp:lastModifiedBy>kota harsha</cp:lastModifiedBy>
  <cp:revision>2</cp:revision>
  <dcterms:created xsi:type="dcterms:W3CDTF">2024-12-24T06:47:59Z</dcterms:created>
  <dcterms:modified xsi:type="dcterms:W3CDTF">2024-12-25T14:44:14Z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2024-12-25T14:37:36Z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3ad23fa5-aba5-486a-898d-eabee27427c2</vt:lpwstr>
  </property>
  <property fmtid="{D5CDD505-2E9C-101B-9397-08002B2CF9AE}" pid="7" name="MSIP_Label_defa4170-0d19-0005-0004-bc88714345d2_ActionId">
    <vt:lpwstr>03682d2f-eeb3-458a-b0ce-c96bd4e418f9</vt:lpwstr>
  </property>
  <property fmtid="{D5CDD505-2E9C-101B-9397-08002B2CF9AE}" pid="8" name="MSIP_Label_defa4170-0d19-0005-0004-bc88714345d2_ContentBits">
    <vt:lpwstr>0</vt:lpwstr>
  </property>
</Properties>
</file>

<file path=docProps/thumbnail.jpeg>
</file>